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57" r:id="rId3"/>
    <p:sldId id="270" r:id="rId4"/>
    <p:sldId id="258" r:id="rId5"/>
    <p:sldId id="259" r:id="rId6"/>
    <p:sldId id="260" r:id="rId7"/>
    <p:sldId id="261" r:id="rId8"/>
    <p:sldId id="262" r:id="rId9"/>
    <p:sldId id="264" r:id="rId10"/>
    <p:sldId id="263" r:id="rId11"/>
    <p:sldId id="265" r:id="rId12"/>
    <p:sldId id="271" r:id="rId13"/>
    <p:sldId id="266" r:id="rId14"/>
    <p:sldId id="267" r:id="rId15"/>
    <p:sldId id="268" r:id="rId16"/>
    <p:sldId id="2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76C14E-A723-BDF3-6F7C-923E64F81C24}" v="144" dt="2023-05-01T13:17:29.069"/>
    <p1510:client id="{61CF1456-C3F0-8383-D843-ED9E74DDDC37}" v="1667" dt="2023-05-01T12:46:17.652"/>
    <p1510:client id="{D2BB92F2-E105-0287-B135-CFAB5A803A6F}" v="581" dt="2023-05-04T19:13:48.9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5900" y="1122362"/>
            <a:ext cx="86093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5900" y="5230134"/>
            <a:ext cx="46101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370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835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1898" y="897973"/>
            <a:ext cx="2674301" cy="527898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4169"/>
            <a:ext cx="7734300" cy="532279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577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005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111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949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109789"/>
            <a:ext cx="4507931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201" y="3063530"/>
            <a:ext cx="4507930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4867" y="2109789"/>
            <a:ext cx="4507932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4867" y="3063530"/>
            <a:ext cx="4507932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579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557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869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713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293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3854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1029207" y="4680813"/>
            <a:ext cx="27583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1112" y="6356350"/>
            <a:ext cx="55096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5482" y="6356350"/>
            <a:ext cx="11120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F5135F-115E-423C-BE4A-B56C35DC9F3E}"/>
              </a:ext>
            </a:extLst>
          </p:cNvPr>
          <p:cNvGrpSpPr/>
          <p:nvPr/>
        </p:nvGrpSpPr>
        <p:grpSpPr>
          <a:xfrm>
            <a:off x="174436" y="6356005"/>
            <a:ext cx="358083" cy="358083"/>
            <a:chOff x="4135740" y="1745599"/>
            <a:chExt cx="558732" cy="55873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</a:extLst>
            </p:cNvPr>
            <p:cNvGrpSpPr/>
            <p:nvPr/>
          </p:nvGrpSpPr>
          <p:grpSpPr>
            <a:xfrm>
              <a:off x="4135740" y="1745599"/>
              <a:ext cx="558732" cy="558732"/>
              <a:chOff x="1028007" y="1706560"/>
              <a:chExt cx="575710" cy="57571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</a:extLst>
            </p:cNvPr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41925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04" r:id="rId6"/>
    <p:sldLayoutId id="2147483700" r:id="rId7"/>
    <p:sldLayoutId id="2147483701" r:id="rId8"/>
    <p:sldLayoutId id="2147483702" r:id="rId9"/>
    <p:sldLayoutId id="2147483703" r:id="rId10"/>
    <p:sldLayoutId id="2147483705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9E7850C-F953-495B-8908-663A3F7016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5899" y="1295400"/>
            <a:ext cx="6301491" cy="3498273"/>
          </a:xfrm>
        </p:spPr>
        <p:txBody>
          <a:bodyPr>
            <a:normAutofit fontScale="90000"/>
          </a:bodyPr>
          <a:lstStyle/>
          <a:p>
            <a:r>
              <a:rPr lang="en-US" sz="4000" i="0" dirty="0">
                <a:ea typeface="+mj-lt"/>
                <a:cs typeface="+mj-lt"/>
              </a:rPr>
              <a:t>Automated Detection of COVID-19</a:t>
            </a:r>
            <a:endParaRPr lang="en-US" dirty="0"/>
          </a:p>
          <a:p>
            <a:r>
              <a:rPr lang="en-US" sz="4000" i="0" dirty="0">
                <a:ea typeface="+mj-lt"/>
                <a:cs typeface="+mj-lt"/>
              </a:rPr>
              <a:t>using Convolutional Neural</a:t>
            </a:r>
            <a:endParaRPr lang="en-US" dirty="0"/>
          </a:p>
          <a:p>
            <a:r>
              <a:rPr lang="en-US" sz="4000" i="0" dirty="0">
                <a:ea typeface="+mj-lt"/>
                <a:cs typeface="+mj-lt"/>
              </a:rPr>
              <a:t>Networks and Generative</a:t>
            </a:r>
            <a:endParaRPr lang="en-US" dirty="0"/>
          </a:p>
          <a:p>
            <a:r>
              <a:rPr lang="en-US" sz="4000" i="0" dirty="0">
                <a:ea typeface="+mj-lt"/>
                <a:cs typeface="+mj-lt"/>
              </a:rPr>
              <a:t>Adversarial Networks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5248102"/>
            <a:ext cx="5407634" cy="92409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By Ultan Kearns</a:t>
            </a:r>
          </a:p>
          <a:p>
            <a:r>
              <a:rPr lang="en-US" dirty="0"/>
              <a:t>Supervised by Dr Paul Greaney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565A489-53C8-4F54-B2B3-257934A86A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EA9095-6586-41B1-8A2C-F14025729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609C6647-AADB-47CE-9797-2D3831803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41FF61E6-0E52-4173-810E-1CF0839002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2BE06F9-7489-4DC3-BFF1-0954C7157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96391-FD77-A918-FAC3-255EC53F9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vs Real X-rays Extensive COVID 19 DB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6CCBD6FE-7706-793F-9F6E-7D78F05FCC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9910" y="2303655"/>
            <a:ext cx="4548584" cy="3854167"/>
          </a:xfr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D157ABD2-7A38-D701-DB6A-4624A60A78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8627" y="2301816"/>
            <a:ext cx="3591463" cy="37064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2C3EAF-BCDE-C33A-843A-E66D32CC66E5}"/>
              </a:ext>
            </a:extLst>
          </p:cNvPr>
          <p:cNvSpPr txBox="1"/>
          <p:nvPr/>
        </p:nvSpPr>
        <p:spPr>
          <a:xfrm>
            <a:off x="2509024" y="6467707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B96E8F-5431-039A-6741-D48F8E58C114}"/>
              </a:ext>
            </a:extLst>
          </p:cNvPr>
          <p:cNvSpPr txBox="1"/>
          <p:nvPr/>
        </p:nvSpPr>
        <p:spPr>
          <a:xfrm>
            <a:off x="2205697" y="6156665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Example of Real X-ray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E80010-17BF-878E-2A0D-990736C1769E}"/>
              </a:ext>
            </a:extLst>
          </p:cNvPr>
          <p:cNvSpPr txBox="1"/>
          <p:nvPr/>
        </p:nvSpPr>
        <p:spPr>
          <a:xfrm>
            <a:off x="7854946" y="6153158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Example of Synthetic X-ray</a:t>
            </a:r>
          </a:p>
        </p:txBody>
      </p:sp>
    </p:spTree>
    <p:extLst>
      <p:ext uri="{BB962C8B-B14F-4D97-AF65-F5344CB8AC3E}">
        <p14:creationId xmlns:p14="http://schemas.microsoft.com/office/powerpoint/2010/main" val="710545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F2FE7-EFA5-3FD6-DD77-145D2B74B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Vs Real CT Extensive COVID-19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AFF854F-0B9B-6469-FF63-98D13594FA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2704" y="2188636"/>
            <a:ext cx="3854167" cy="3854167"/>
          </a:xfrm>
        </p:spPr>
      </p:pic>
      <p:pic>
        <p:nvPicPr>
          <p:cNvPr id="5" name="Picture 5" descr="A picture containing light&#10;&#10;Description automatically generated">
            <a:extLst>
              <a:ext uri="{FF2B5EF4-FFF2-40B4-BE49-F238E27FC236}">
                <a16:creationId xmlns:a16="http://schemas.microsoft.com/office/drawing/2014/main" id="{BCFC6381-BFB3-4E80-D38D-26E199C36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1683" y="2086155"/>
            <a:ext cx="4123426" cy="39508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83C917-7C0C-D999-9482-703010D807AC}"/>
              </a:ext>
            </a:extLst>
          </p:cNvPr>
          <p:cNvSpPr txBox="1"/>
          <p:nvPr/>
        </p:nvSpPr>
        <p:spPr>
          <a:xfrm>
            <a:off x="2174487" y="6319024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2C8307-55CF-F526-C7FE-1BF6C11301B0}"/>
              </a:ext>
            </a:extLst>
          </p:cNvPr>
          <p:cNvSpPr txBox="1"/>
          <p:nvPr/>
        </p:nvSpPr>
        <p:spPr>
          <a:xfrm>
            <a:off x="1764908" y="6272385"/>
            <a:ext cx="314576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Real CT Example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FB8750-BCAC-D78D-78AD-44EAB626E2C0}"/>
              </a:ext>
            </a:extLst>
          </p:cNvPr>
          <p:cNvSpPr txBox="1"/>
          <p:nvPr/>
        </p:nvSpPr>
        <p:spPr>
          <a:xfrm>
            <a:off x="7891766" y="6267125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Synthetically Generated Example</a:t>
            </a:r>
          </a:p>
        </p:txBody>
      </p:sp>
    </p:spTree>
    <p:extLst>
      <p:ext uri="{BB962C8B-B14F-4D97-AF65-F5344CB8AC3E}">
        <p14:creationId xmlns:p14="http://schemas.microsoft.com/office/powerpoint/2010/main" val="535857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EDDD8-5DC0-F275-DF4C-7A35DD983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Vs Real X-rays - X-ray Dataset COVID-19 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A6948AD-7276-4DA1-5FC3-1F9EEBFD7C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8394" y="2080688"/>
            <a:ext cx="5172698" cy="3854167"/>
          </a:xfrm>
        </p:spPr>
      </p:pic>
      <p:pic>
        <p:nvPicPr>
          <p:cNvPr id="5" name="Picture 5" descr="A picture containing x-ray film, spring&#10;&#10;Description automatically generated">
            <a:extLst>
              <a:ext uri="{FF2B5EF4-FFF2-40B4-BE49-F238E27FC236}">
                <a16:creationId xmlns:a16="http://schemas.microsoft.com/office/drawing/2014/main" id="{16B01A26-4105-952B-29AD-BF3FB58FD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311" y="2076450"/>
            <a:ext cx="4741833" cy="38409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7E8BC0-58ED-BA57-2C99-764BBF39A2BB}"/>
              </a:ext>
            </a:extLst>
          </p:cNvPr>
          <p:cNvSpPr txBox="1"/>
          <p:nvPr/>
        </p:nvSpPr>
        <p:spPr>
          <a:xfrm>
            <a:off x="2431176" y="6209265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Real Example of </a:t>
            </a:r>
            <a:r>
              <a:rPr lang="en-US"/>
              <a:t>Pneumonia X-ray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D5131B-EB2E-6A8D-76C8-2705AE0971B9}"/>
              </a:ext>
            </a:extLst>
          </p:cNvPr>
          <p:cNvSpPr txBox="1"/>
          <p:nvPr/>
        </p:nvSpPr>
        <p:spPr>
          <a:xfrm>
            <a:off x="8006084" y="6205759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Example of Synthetic X-ray</a:t>
            </a:r>
          </a:p>
        </p:txBody>
      </p:sp>
    </p:spTree>
    <p:extLst>
      <p:ext uri="{BB962C8B-B14F-4D97-AF65-F5344CB8AC3E}">
        <p14:creationId xmlns:p14="http://schemas.microsoft.com/office/powerpoint/2010/main" val="2678343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78FB2-767F-7B73-9815-1FF8FAD73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DCGAN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F43FA-6CD7-CC92-9C7C-0C7E1E2F2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As shown in the previous slides a number of synthetic images produced show similarities when compared to original images</a:t>
            </a:r>
          </a:p>
          <a:p>
            <a:r>
              <a:rPr lang="en-US" dirty="0"/>
              <a:t>All images created by DCGAN had a resolution of 128 * 128 (computational limitations)</a:t>
            </a:r>
          </a:p>
          <a:p>
            <a:r>
              <a:rPr lang="en-US" dirty="0"/>
              <a:t>Increasing the output resolution could possibly have improved performance of CNNs</a:t>
            </a:r>
          </a:p>
          <a:p>
            <a:r>
              <a:rPr lang="en-US" dirty="0"/>
              <a:t>Some of the synthetic images appear to lack quality of originals – due to variety of factors(variation in ds, lower resolution, too many </a:t>
            </a:r>
            <a:r>
              <a:rPr lang="en-US" dirty="0" err="1"/>
              <a:t>features,etc</a:t>
            </a:r>
            <a:r>
              <a:rPr lang="en-US" dirty="0"/>
              <a:t>.)</a:t>
            </a:r>
          </a:p>
          <a:p>
            <a:r>
              <a:rPr lang="en-US" dirty="0"/>
              <a:t>Despite limitations – DCGANs produced output similar to real examples</a:t>
            </a:r>
          </a:p>
        </p:txBody>
      </p:sp>
    </p:spTree>
    <p:extLst>
      <p:ext uri="{BB962C8B-B14F-4D97-AF65-F5344CB8AC3E}">
        <p14:creationId xmlns:p14="http://schemas.microsoft.com/office/powerpoint/2010/main" val="1691446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29311-23D9-3C90-70E4-0C34A646E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 model performance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5CD56-9995-1550-A879-21EBFD484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dirty="0"/>
              <a:t>Overall a number of CNN models showed improvement to accuracy and loss when trained on the augmented sets</a:t>
            </a:r>
          </a:p>
          <a:p>
            <a:r>
              <a:rPr lang="en-US" dirty="0"/>
              <a:t>In attempt to eliminate biased results the models were trained on the augmented set and evaluated on original data</a:t>
            </a:r>
          </a:p>
          <a:p>
            <a:r>
              <a:rPr lang="en-US" dirty="0"/>
              <a:t>Split was the same for original data and the synthetic images were filtered from the validation and test sets</a:t>
            </a:r>
          </a:p>
          <a:p>
            <a:r>
              <a:rPr lang="en-US" dirty="0"/>
              <a:t>Top models included </a:t>
            </a:r>
            <a:r>
              <a:rPr lang="en-US" dirty="0">
                <a:solidFill>
                  <a:srgbClr val="000000"/>
                </a:solidFill>
                <a:ea typeface="+mn-lt"/>
                <a:cs typeface="+mn-lt"/>
              </a:rPr>
              <a:t>EfficientNetV2S model for the radiography which had an accuracy of ~95% when augmented and loss of 0.1374, prior to augmentation had accuracy of ~88% and a loss of 0.3217 on the test set – set was augmented by 30,627 images</a:t>
            </a:r>
            <a:endParaRPr lang="en-US" dirty="0"/>
          </a:p>
          <a:p>
            <a:r>
              <a:rPr lang="en-US" dirty="0"/>
              <a:t>The EfficientNetV2S for the Extensive CT class also showed improvement when compared to the original, the model achieved an accuracy of ~96% and a loss of 0.1124 in comparison with the original model which had an accuracy of ~94% and a loss of 0.2353 - set was augmented by 2,700 images</a:t>
            </a:r>
          </a:p>
          <a:p>
            <a:r>
              <a:rPr lang="en-US" dirty="0"/>
              <a:t>X-Ray COVID 19 dataset(contains 188 images total when non-augmented) also greatly benefited with one model(ResNet50V2) going from having an extremely high loss of 23.94 and an accuracy of ~47% to having a loss of 0.24 and an accuracy of ~87%</a:t>
            </a:r>
          </a:p>
          <a:p>
            <a:r>
              <a:rPr lang="en-US" dirty="0"/>
              <a:t>The X-ray COVID-19 dataset was augmented by using 2,000 additional synthetic examples for training using a DCGAN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476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21E54-F534-7116-6933-E3B450B05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EE5A3-10AE-1148-F8D8-20DF597C8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Financial limitations – </a:t>
            </a:r>
            <a:r>
              <a:rPr lang="en-US" dirty="0" err="1"/>
              <a:t>Colab</a:t>
            </a:r>
            <a:r>
              <a:rPr lang="en-US" dirty="0"/>
              <a:t> pro is very expensive and need lots of computational power for GANs</a:t>
            </a:r>
          </a:p>
          <a:p>
            <a:r>
              <a:rPr lang="en-US" dirty="0"/>
              <a:t>Computational limitations – could only train GANs/ CNNs of a certain size to avoid crashes</a:t>
            </a:r>
          </a:p>
          <a:p>
            <a:r>
              <a:rPr lang="en-US" dirty="0"/>
              <a:t>Resolution of GAN images – links back to computational limitations, high resolution GAN images take a lot of power to output</a:t>
            </a:r>
          </a:p>
          <a:p>
            <a:r>
              <a:rPr lang="en-US" dirty="0"/>
              <a:t>Possible bias in datasets – given these datasets were sourced online bias is possible</a:t>
            </a:r>
          </a:p>
        </p:txBody>
      </p:sp>
    </p:spTree>
    <p:extLst>
      <p:ext uri="{BB962C8B-B14F-4D97-AF65-F5344CB8AC3E}">
        <p14:creationId xmlns:p14="http://schemas.microsoft.com/office/powerpoint/2010/main" val="26236659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A72C2-6A33-E8CA-3D18-7E2F63219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38CAD-113A-C68B-6E2F-D1D4D1564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Overall, there seems to be promise of using generative deep learning to inflate datasets in this problem domain</a:t>
            </a:r>
          </a:p>
          <a:p>
            <a:r>
              <a:rPr lang="en-US" dirty="0"/>
              <a:t>The use of transfer-learning also has shown promise as the TL models appear to be performing better than the original models on certain datasets</a:t>
            </a:r>
          </a:p>
          <a:p>
            <a:r>
              <a:rPr lang="en-US" dirty="0"/>
              <a:t>More research is needed to see if these models are suited for use in clinical settings</a:t>
            </a:r>
          </a:p>
          <a:p>
            <a:r>
              <a:rPr lang="en-US" dirty="0"/>
              <a:t>The models diagnosis should always be evaluated by a medical professional and used to aid them in diagnosing the patient</a:t>
            </a:r>
          </a:p>
          <a:p>
            <a:r>
              <a:rPr lang="en-US" dirty="0"/>
              <a:t>There are always risks of false-positives and false-negatives</a:t>
            </a:r>
          </a:p>
          <a:p>
            <a:r>
              <a:rPr lang="en-US" dirty="0"/>
              <a:t>More research is also needed to see if the results are transferable to other problem domains</a:t>
            </a:r>
          </a:p>
        </p:txBody>
      </p:sp>
    </p:spTree>
    <p:extLst>
      <p:ext uri="{BB962C8B-B14F-4D97-AF65-F5344CB8AC3E}">
        <p14:creationId xmlns:p14="http://schemas.microsoft.com/office/powerpoint/2010/main" val="852087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54D80-710F-7DA2-5437-35BACECE6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 and Reasoning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4ED27-C077-0786-AC46-0B1870DED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 research was conducted to see if augmenting datasets could improve CNN model performance</a:t>
            </a:r>
            <a:endParaRPr lang="en-US"/>
          </a:p>
          <a:p>
            <a:r>
              <a:rPr lang="en-US" dirty="0"/>
              <a:t>The need for this research is due to data-shortages in COVID-19</a:t>
            </a:r>
          </a:p>
          <a:p>
            <a:r>
              <a:rPr lang="en-US" dirty="0"/>
              <a:t>The use of Frankenstein datasets, poorly spliced sets from multiple sources was visible in early models</a:t>
            </a:r>
          </a:p>
          <a:p>
            <a:r>
              <a:rPr lang="en-US" dirty="0"/>
              <a:t>The research aims to correct this by synthetically augmenting the sets and balancing minority classes within them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459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FC24B-1D9D-E5B1-CEBD-D645F1299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 Used in This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FC126-463D-6516-2F36-3B30995A4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dirty="0"/>
              <a:t>Three Datasets were used in this study</a:t>
            </a:r>
          </a:p>
          <a:p>
            <a:r>
              <a:rPr lang="en-US" dirty="0"/>
              <a:t>Radiography Dataset – comprising of 30306 X-ray / Mask images of patients who were diagnosed with COVID, Viral Pneumonia, and healthy patients</a:t>
            </a:r>
          </a:p>
          <a:p>
            <a:r>
              <a:rPr lang="en-US" dirty="0"/>
              <a:t>COVID chest X-ray dataset – Made up of X-rays of patients afflicted with COVID-19, MERs, SARS, and ARDS among other classes – contained 357 images and 11 classes</a:t>
            </a:r>
          </a:p>
          <a:p>
            <a:r>
              <a:rPr lang="en-US" dirty="0"/>
              <a:t>COVID-19 Xray Dataset – Early dataset from 2020, lacked data and is comprised of 188 X-ray images of healthy and COVID afflicted patients</a:t>
            </a:r>
          </a:p>
          <a:p>
            <a:r>
              <a:rPr lang="en-US" dirty="0"/>
              <a:t>The final dataset used was the Extensive COVID-19 X-ray and CT Chest images dataset – comprised of 17099 X-ray and CT images and is augmented with different techniques. </a:t>
            </a:r>
          </a:p>
          <a:p>
            <a:r>
              <a:rPr lang="en-US" dirty="0"/>
              <a:t>Extensive COVID-19 set contains 9,544 X-ray images and 8,055 CT images</a:t>
            </a:r>
          </a:p>
        </p:txBody>
      </p:sp>
    </p:spTree>
    <p:extLst>
      <p:ext uri="{BB962C8B-B14F-4D97-AF65-F5344CB8AC3E}">
        <p14:creationId xmlns:p14="http://schemas.microsoft.com/office/powerpoint/2010/main" val="2187963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81F0D-8F1F-35E2-13BD-30BC7ED5A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CCEF0-672A-851D-6D5B-A940F86A3B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Many researchers have seen improvements when synthetically augmenting sets across various problem domains</a:t>
            </a:r>
          </a:p>
          <a:p>
            <a:r>
              <a:rPr lang="en-US" dirty="0"/>
              <a:t>A number of different approaches have been set up to synthetically augment data</a:t>
            </a:r>
          </a:p>
          <a:p>
            <a:r>
              <a:rPr lang="en-US" dirty="0"/>
              <a:t>Traditional GANs also showed promise when creating synthetic data across a range of domains</a:t>
            </a:r>
          </a:p>
          <a:p>
            <a:r>
              <a:rPr lang="en-US" dirty="0"/>
              <a:t>Current CNN models for automating COVID diagnosis are achieving a validation </a:t>
            </a:r>
            <a:r>
              <a:rPr lang="en-US"/>
              <a:t>accuracy of &gt; 98%</a:t>
            </a:r>
            <a:endParaRPr lang="en-US" dirty="0"/>
          </a:p>
          <a:p>
            <a:r>
              <a:rPr lang="en-US" dirty="0"/>
              <a:t>Models discussed here are evaluated using a test set so the models may be overfitting validation set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570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950C5-BDFF-0ADC-3190-F99BD90E6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From The Literature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6A76A-186A-C3A6-0C93-712319DB4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Analysis of COVID-19 CNN models discussed could be biased given there was no test set evaluation – we rectified this</a:t>
            </a:r>
          </a:p>
          <a:p>
            <a:r>
              <a:rPr lang="en-US" dirty="0"/>
              <a:t>The use of GANs showed significant improvements to many models </a:t>
            </a:r>
          </a:p>
          <a:p>
            <a:r>
              <a:rPr lang="en-US" dirty="0"/>
              <a:t>The limited data used to evaluate the COVID-19 models discussed may have inflated accuracy(1 model used only 40 images in total for train / validation)</a:t>
            </a:r>
          </a:p>
          <a:p>
            <a:r>
              <a:rPr lang="en-US" dirty="0"/>
              <a:t>Through augmentation we can greatly increase the size of datasets</a:t>
            </a:r>
          </a:p>
          <a:p>
            <a:r>
              <a:rPr lang="en-US" dirty="0"/>
              <a:t>There are a number of methodologies to improve CNN model accuracy in this problem domain(segmenting images, </a:t>
            </a:r>
            <a:r>
              <a:rPr lang="en-US" dirty="0" err="1"/>
              <a:t>augmentation,etc</a:t>
            </a:r>
            <a:r>
              <a:rPr lang="en-US" dirty="0"/>
              <a:t>.)</a:t>
            </a:r>
          </a:p>
          <a:p>
            <a:r>
              <a:rPr lang="en-US" dirty="0"/>
              <a:t>From the literature review we have seen that there was promise in continuing this research.</a:t>
            </a:r>
          </a:p>
        </p:txBody>
      </p:sp>
    </p:spTree>
    <p:extLst>
      <p:ext uri="{BB962C8B-B14F-4D97-AF65-F5344CB8AC3E}">
        <p14:creationId xmlns:p14="http://schemas.microsoft.com/office/powerpoint/2010/main" val="2761701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63862-DC0B-29A1-01B9-292D687CA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&amp; Implementation – Part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D6102-9ACF-BCFD-68DA-CE1031E11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To start baseline models were used as a metric</a:t>
            </a:r>
          </a:p>
          <a:p>
            <a:r>
              <a:rPr lang="en-US" dirty="0"/>
              <a:t>Baseline models were trained using only the original dataset</a:t>
            </a:r>
          </a:p>
          <a:p>
            <a:r>
              <a:rPr lang="en-US" dirty="0"/>
              <a:t>Transfer learning was also employed in the creation of these CNNs</a:t>
            </a:r>
          </a:p>
          <a:p>
            <a:r>
              <a:rPr lang="en-US" dirty="0"/>
              <a:t>Transfer learning models used ImageNet(large dataset with over 1000 classes) for training</a:t>
            </a:r>
          </a:p>
          <a:p>
            <a:r>
              <a:rPr lang="en-US" dirty="0"/>
              <a:t>Transfer learning models were then appended with 2 additional layers to train and classify</a:t>
            </a:r>
          </a:p>
          <a:p>
            <a:r>
              <a:rPr lang="en-US" dirty="0"/>
              <a:t>The following Transfer Learning architectures were used: </a:t>
            </a:r>
            <a:r>
              <a:rPr lang="en-US" dirty="0" err="1"/>
              <a:t>Xception</a:t>
            </a:r>
            <a:r>
              <a:rPr lang="en-US" dirty="0"/>
              <a:t>, ResNet50V2, &amp; EfficientNetV2S</a:t>
            </a:r>
          </a:p>
        </p:txBody>
      </p:sp>
    </p:spTree>
    <p:extLst>
      <p:ext uri="{BB962C8B-B14F-4D97-AF65-F5344CB8AC3E}">
        <p14:creationId xmlns:p14="http://schemas.microsoft.com/office/powerpoint/2010/main" val="2788985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89258-0727-FFA4-70F6-FF3A9F0AE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&amp; Implementation – Part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909EE-AF8E-FDD4-68F3-A6306200E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Next we moved onto GANs</a:t>
            </a:r>
          </a:p>
          <a:p>
            <a:r>
              <a:rPr lang="en-US" dirty="0"/>
              <a:t>The DCGAN was developed first for each dataset</a:t>
            </a:r>
          </a:p>
          <a:p>
            <a:r>
              <a:rPr lang="en-US" dirty="0"/>
              <a:t>Multiple DCGAN models were created to generate new images for each class in every database</a:t>
            </a:r>
          </a:p>
          <a:p>
            <a:r>
              <a:rPr lang="en-US" dirty="0"/>
              <a:t>The reason for multiple DCGAN models being used for each class is due to being unable to tell subtle difference between classes</a:t>
            </a:r>
          </a:p>
          <a:p>
            <a:r>
              <a:rPr lang="en-US" dirty="0"/>
              <a:t>The use of DCGANs showed promising results</a:t>
            </a:r>
          </a:p>
          <a:p>
            <a:r>
              <a:rPr lang="en-US" dirty="0"/>
              <a:t>VAEs were incorporated also but had many issues when creating the synthetic data</a:t>
            </a:r>
          </a:p>
          <a:p>
            <a:r>
              <a:rPr lang="en-US" dirty="0"/>
              <a:t>Most of the VAEs produced no output or a copy of the same image over and over again(mode collapse)</a:t>
            </a:r>
          </a:p>
        </p:txBody>
      </p:sp>
    </p:spTree>
    <p:extLst>
      <p:ext uri="{BB962C8B-B14F-4D97-AF65-F5344CB8AC3E}">
        <p14:creationId xmlns:p14="http://schemas.microsoft.com/office/powerpoint/2010/main" val="2936179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1207F-BED8-2DCA-32E3-F94B505CB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Mask vs Real Mask Radiography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BB661C-E81F-74B7-17FC-43489494CB43}"/>
              </a:ext>
            </a:extLst>
          </p:cNvPr>
          <p:cNvSpPr txBox="1"/>
          <p:nvPr/>
        </p:nvSpPr>
        <p:spPr>
          <a:xfrm>
            <a:off x="2062975" y="6151756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F61FD0-4EF1-B312-5B47-0D0ABA765513}"/>
              </a:ext>
            </a:extLst>
          </p:cNvPr>
          <p:cNvSpPr txBox="1"/>
          <p:nvPr/>
        </p:nvSpPr>
        <p:spPr>
          <a:xfrm>
            <a:off x="8343427" y="5228448"/>
            <a:ext cx="390776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Synthetic Mask Created From The DCGAN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3E1DAD-AFD7-CBC6-EE07-CD129FB25C7E}"/>
              </a:ext>
            </a:extLst>
          </p:cNvPr>
          <p:cNvSpPr txBox="1"/>
          <p:nvPr/>
        </p:nvSpPr>
        <p:spPr>
          <a:xfrm>
            <a:off x="8697951" y="5872975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628A20-7A85-EDA2-7B8E-114F4F66A750}"/>
              </a:ext>
            </a:extLst>
          </p:cNvPr>
          <p:cNvSpPr txBox="1"/>
          <p:nvPr/>
        </p:nvSpPr>
        <p:spPr>
          <a:xfrm>
            <a:off x="2301779" y="5223189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Real mask From Dataset</a:t>
            </a:r>
          </a:p>
        </p:txBody>
      </p:sp>
      <p:pic>
        <p:nvPicPr>
          <p:cNvPr id="21" name="Picture 22" descr="Logo&#10;&#10;Description automatically generated">
            <a:extLst>
              <a:ext uri="{FF2B5EF4-FFF2-40B4-BE49-F238E27FC236}">
                <a16:creationId xmlns:a16="http://schemas.microsoft.com/office/drawing/2014/main" id="{C9953CA5-4044-5A9A-980B-02CDCE2DD4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6210" y="2623350"/>
            <a:ext cx="2438400" cy="2438400"/>
          </a:xfrm>
        </p:spPr>
      </p:pic>
      <p:pic>
        <p:nvPicPr>
          <p:cNvPr id="23" name="Picture 30">
            <a:extLst>
              <a:ext uri="{FF2B5EF4-FFF2-40B4-BE49-F238E27FC236}">
                <a16:creationId xmlns:a16="http://schemas.microsoft.com/office/drawing/2014/main" id="{61D25C58-8854-F4BA-0A93-84DF9280A3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2551" y="2618117"/>
            <a:ext cx="2599426" cy="2441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396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3A21D-7BC0-0BAF-1592-64214B89C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Vs Real X-ray Radiography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8FBF00A-E94C-E635-A54D-5C2C8A70EA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96527" y="2298422"/>
            <a:ext cx="2930105" cy="2915728"/>
          </a:xfr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0BAFB06B-CAE6-F282-52A4-BF42E61305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1985" y="2388079"/>
            <a:ext cx="2743200" cy="2743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1E7E53-D202-7A6E-43AC-B68A7D9E95EE}"/>
              </a:ext>
            </a:extLst>
          </p:cNvPr>
          <p:cNvSpPr txBox="1"/>
          <p:nvPr/>
        </p:nvSpPr>
        <p:spPr>
          <a:xfrm>
            <a:off x="1491738" y="521617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Real X-ray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F1C602-DCFF-160E-C387-977ADA0381FE}"/>
              </a:ext>
            </a:extLst>
          </p:cNvPr>
          <p:cNvSpPr txBox="1"/>
          <p:nvPr/>
        </p:nvSpPr>
        <p:spPr>
          <a:xfrm>
            <a:off x="7202355" y="5391859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Synthetically generated X-ray</a:t>
            </a:r>
          </a:p>
        </p:txBody>
      </p:sp>
    </p:spTree>
    <p:extLst>
      <p:ext uri="{BB962C8B-B14F-4D97-AF65-F5344CB8AC3E}">
        <p14:creationId xmlns:p14="http://schemas.microsoft.com/office/powerpoint/2010/main" val="266123504"/>
      </p:ext>
    </p:extLst>
  </p:cSld>
  <p:clrMapOvr>
    <a:masterClrMapping/>
  </p:clrMapOvr>
</p:sld>
</file>

<file path=ppt/theme/theme1.xml><?xml version="1.0" encoding="utf-8"?>
<a:theme xmlns:a="http://schemas.openxmlformats.org/drawingml/2006/main" name="StreetscapeVTI">
  <a:themeElements>
    <a:clrScheme name="Streetscape2">
      <a:dk1>
        <a:sysClr val="windowText" lastClr="000000"/>
      </a:dk1>
      <a:lt1>
        <a:srgbClr val="FFFFFF"/>
      </a:lt1>
      <a:dk2>
        <a:srgbClr val="191919"/>
      </a:dk2>
      <a:lt2>
        <a:srgbClr val="F3F2EE"/>
      </a:lt2>
      <a:accent1>
        <a:srgbClr val="448885"/>
      </a:accent1>
      <a:accent2>
        <a:srgbClr val="627C58"/>
      </a:accent2>
      <a:accent3>
        <a:srgbClr val="848358"/>
      </a:accent3>
      <a:accent4>
        <a:srgbClr val="547096"/>
      </a:accent4>
      <a:accent5>
        <a:srgbClr val="646464"/>
      </a:accent5>
      <a:accent6>
        <a:srgbClr val="A8A8A8"/>
      </a:accent6>
      <a:hlink>
        <a:srgbClr val="0563C1"/>
      </a:hlink>
      <a:folHlink>
        <a:srgbClr val="954F72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reetscapeVTI" id="{B20F88EA-96D0-4E96-9207-A1488DAC5867}" vid="{3F7E5CFE-E584-4E58-A75E-141AC45B14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StreetscapeVTI</vt:lpstr>
      <vt:lpstr>Automated Detection of COVID-19 using Convolutional Neural Networks and Generative Adversarial Networks</vt:lpstr>
      <vt:lpstr>Research Question and Reasoning</vt:lpstr>
      <vt:lpstr>Datasets Used in This Study</vt:lpstr>
      <vt:lpstr>Literature Review</vt:lpstr>
      <vt:lpstr>Lessons Learned From The Literature Review</vt:lpstr>
      <vt:lpstr>Design &amp; Implementation – Part 1</vt:lpstr>
      <vt:lpstr>Design &amp; Implementation – Part 2</vt:lpstr>
      <vt:lpstr>Synthetic Mask vs Real Mask Radiography</vt:lpstr>
      <vt:lpstr>Synthetic Vs Real X-ray Radiography</vt:lpstr>
      <vt:lpstr>Synthetic vs Real X-rays Extensive COVID 19 DB</vt:lpstr>
      <vt:lpstr>Synthetic Vs Real CT Extensive COVID-19</vt:lpstr>
      <vt:lpstr>Synthetic Vs Real X-rays - X-ray Dataset COVID-19 </vt:lpstr>
      <vt:lpstr>DCGAN Results</vt:lpstr>
      <vt:lpstr>CNN model performance improvements</vt:lpstr>
      <vt:lpstr>Limitations of Study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462</cp:revision>
  <dcterms:created xsi:type="dcterms:W3CDTF">2023-05-01T11:51:51Z</dcterms:created>
  <dcterms:modified xsi:type="dcterms:W3CDTF">2023-05-04T19:14:21Z</dcterms:modified>
</cp:coreProperties>
</file>

<file path=docProps/thumbnail.jpeg>
</file>